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3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&lt;верхний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fld id="{F4A94EFB-241F-4F96-8ED1-FFFCC2F16CA3}" type="slidenum"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03985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880" y="744480"/>
            <a:ext cx="4947480" cy="3712320"/>
          </a:xfrm>
          <a:prstGeom prst="rect">
            <a:avLst/>
          </a:prstGeom>
          <a:ln w="0">
            <a:noFill/>
          </a:ln>
        </p:spPr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28800" cy="445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sldNum" idx="7"/>
          </p:nvPr>
        </p:nvSpPr>
        <p:spPr>
          <a:xfrm>
            <a:off x="3849840" y="9426960"/>
            <a:ext cx="2936160" cy="48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Tempora LGC Uni"/>
              <a:ea typeface="+mn-e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880" y="744480"/>
            <a:ext cx="4949640" cy="3712680"/>
          </a:xfrm>
          <a:prstGeom prst="rect">
            <a:avLst/>
          </a:prstGeom>
          <a:ln w="0">
            <a:noFill/>
          </a:ln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28800" cy="445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sldNum" idx="8"/>
          </p:nvPr>
        </p:nvSpPr>
        <p:spPr>
          <a:xfrm>
            <a:off x="3849840" y="9426960"/>
            <a:ext cx="2936160" cy="48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Tempora LGC Uni"/>
              <a:ea typeface="+mn-e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880" y="744480"/>
            <a:ext cx="4949280" cy="3712320"/>
          </a:xfrm>
          <a:prstGeom prst="rect">
            <a:avLst/>
          </a:prstGeom>
          <a:ln w="0">
            <a:noFill/>
          </a:ln>
        </p:spPr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28800" cy="445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sldNum" idx="9"/>
          </p:nvPr>
        </p:nvSpPr>
        <p:spPr>
          <a:xfrm>
            <a:off x="3849840" y="9426960"/>
            <a:ext cx="2936160" cy="48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Tempora LGC Uni"/>
              <a:ea typeface="+mn-e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880" y="744480"/>
            <a:ext cx="4949280" cy="3712320"/>
          </a:xfrm>
          <a:prstGeom prst="rect">
            <a:avLst/>
          </a:prstGeom>
          <a:ln w="0">
            <a:noFill/>
          </a:ln>
        </p:spPr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28800" cy="445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sldNum" idx="10"/>
          </p:nvPr>
        </p:nvSpPr>
        <p:spPr>
          <a:xfrm>
            <a:off x="3849840" y="9426960"/>
            <a:ext cx="2936160" cy="48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Tempora LGC Uni"/>
              <a:ea typeface="+mn-e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4538"/>
            <a:ext cx="4949825" cy="3711575"/>
          </a:xfrm>
          <a:prstGeom prst="rect">
            <a:avLst/>
          </a:prstGeom>
          <a:ln w="0">
            <a:noFill/>
          </a:ln>
        </p:spPr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28800" cy="445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sldNum" idx="11"/>
          </p:nvPr>
        </p:nvSpPr>
        <p:spPr>
          <a:xfrm>
            <a:off x="3849840" y="9426960"/>
            <a:ext cx="2936160" cy="48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Tempora LGC Uni"/>
              <a:ea typeface="+mn-ea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4538"/>
            <a:ext cx="4949825" cy="3711575"/>
          </a:xfrm>
          <a:prstGeom prst="rect">
            <a:avLst/>
          </a:prstGeom>
          <a:ln w="0">
            <a:noFill/>
          </a:ln>
        </p:spPr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28800" cy="445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sldNum" idx="12"/>
          </p:nvPr>
        </p:nvSpPr>
        <p:spPr>
          <a:xfrm>
            <a:off x="3849840" y="9426960"/>
            <a:ext cx="2936160" cy="48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Tempora LGC Uni"/>
              <a:ea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1D23AD2-2777-41A3-8C8B-8C3EBF02893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457D5D2-5BE5-46F3-90A1-4C62AB3D661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5A1B303-B7B7-4B5E-A490-2E1E223FA724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8095E31-F54B-40F2-97B1-58BAE994912A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5DF6794-6A81-454B-94E3-7B984A91C224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9026545-F71B-41CE-A6F3-F625B713747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02E20BF-0EB1-4E16-BD02-E586BC8CDE6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004F6F1-D27D-47D0-B7A8-00EFDB8AAAE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0A0C8FD-5574-4EB6-8FFF-5DE5CD37E8A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25D653D-7783-4D4F-8656-25E3E541BDF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DD77AEE-4B83-4DB7-800B-6EAAA69A0A5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D0D5E52-79B1-4222-8D08-2D3B9E99587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85400" cy="354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empora LGC Uni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  <a:ea typeface="DejaVu Sans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23640" cy="354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pos="0" algn="l"/>
              </a:tabLst>
            </a:pPr>
            <a:fld id="{8BD1B4C8-78A0-4B27-879B-EFB6D95848CB}" type="slidenum"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23640" cy="354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Группа 1"/>
          <p:cNvGrpSpPr/>
          <p:nvPr/>
        </p:nvGrpSpPr>
        <p:grpSpPr>
          <a:xfrm>
            <a:off x="107280" y="98640"/>
            <a:ext cx="8974080" cy="1395720"/>
            <a:chOff x="107280" y="98640"/>
            <a:chExt cx="8974080" cy="1395720"/>
          </a:xfrm>
        </p:grpSpPr>
        <p:sp>
          <p:nvSpPr>
            <p:cNvPr id="48" name="Заголовок 5"/>
            <p:cNvSpPr/>
            <p:nvPr/>
          </p:nvSpPr>
          <p:spPr>
            <a:xfrm>
              <a:off x="1624680" y="190440"/>
              <a:ext cx="6989040" cy="1053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rm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ru-RU" sz="2000" b="1" strike="noStrike" spc="-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Северо-Западное управление </a:t>
              </a:r>
              <a:r>
                <a:rPr sz="2000"/>
                <a:t/>
              </a:r>
              <a:br>
                <a:rPr sz="2000"/>
              </a:br>
              <a:r>
                <a:rPr lang="ru-RU" sz="2000" b="1" strike="noStrike" spc="-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Ростехнадзора </a:t>
              </a:r>
              <a:endParaRPr lang="ru-RU" sz="20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cxnSp>
          <p:nvCxnSpPr>
            <p:cNvPr id="49" name="Прямая соединительная линия 7"/>
            <p:cNvCxnSpPr/>
            <p:nvPr/>
          </p:nvCxnSpPr>
          <p:spPr>
            <a:xfrm>
              <a:off x="107280" y="1407600"/>
              <a:ext cx="8974440" cy="10080"/>
            </a:xfrm>
            <a:prstGeom prst="straightConnector1">
              <a:avLst/>
            </a:prstGeom>
            <a:ln w="76200">
              <a:solidFill>
                <a:srgbClr val="FF0000"/>
              </a:solidFill>
              <a:round/>
            </a:ln>
          </p:spPr>
        </p:cxnSp>
        <p:cxnSp>
          <p:nvCxnSpPr>
            <p:cNvPr id="50" name="Прямая соединительная линия 8"/>
            <p:cNvCxnSpPr/>
            <p:nvPr/>
          </p:nvCxnSpPr>
          <p:spPr>
            <a:xfrm>
              <a:off x="107280" y="1484640"/>
              <a:ext cx="8974440" cy="10080"/>
            </a:xfrm>
            <a:prstGeom prst="straightConnector1">
              <a:avLst/>
            </a:prstGeom>
            <a:ln w="76200">
              <a:solidFill>
                <a:srgbClr val="00B050"/>
              </a:solidFill>
              <a:round/>
            </a:ln>
          </p:spPr>
        </p:cxnSp>
        <p:pic>
          <p:nvPicPr>
            <p:cNvPr id="51" name="Picture 2"/>
            <p:cNvPicPr/>
            <p:nvPr/>
          </p:nvPicPr>
          <p:blipFill>
            <a:blip r:embed="rId3"/>
            <a:stretch/>
          </p:blipFill>
          <p:spPr>
            <a:xfrm>
              <a:off x="565920" y="98640"/>
              <a:ext cx="907560" cy="11451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52" name="Прямоугольник 11"/>
          <p:cNvSpPr/>
          <p:nvPr/>
        </p:nvSpPr>
        <p:spPr>
          <a:xfrm>
            <a:off x="1260000" y="1631160"/>
            <a:ext cx="6830640" cy="2939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ДОКЛАД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Заместителя начальника отдела по надзору за тепловыми энергоустановками и энергосбережения Северо-Западного управления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Ростехнадзора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Литвина Михаила Валерьевича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90000"/>
              </a:lnSpc>
            </a:pPr>
            <a:endParaRPr lang="ru-RU" sz="40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90000"/>
              </a:lnSpc>
            </a:pPr>
            <a:endParaRPr lang="ru-RU" sz="40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1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3" name="Rectangle 21"/>
          <p:cNvSpPr/>
          <p:nvPr/>
        </p:nvSpPr>
        <p:spPr>
          <a:xfrm>
            <a:off x="45720" y="3960000"/>
            <a:ext cx="8954280" cy="26895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960" tIns="65160" rIns="129960" bIns="651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«Изменения в Федеральный закон от 27.07.2010 № 190-ФЗ </a:t>
            </a:r>
            <a:r>
              <a:rPr sz="2000" dirty="0"/>
              <a:t/>
            </a:r>
            <a:br>
              <a:rPr sz="2000" dirty="0"/>
            </a:br>
            <a:r>
              <a:rPr lang="ru-RU" sz="20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«О теплоснабжении»</a:t>
            </a:r>
            <a:endParaRPr lang="ru-RU" sz="20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26 ноября 2024 года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Санкт-Петербург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1"/>
          <p:cNvGrpSpPr/>
          <p:nvPr/>
        </p:nvGrpSpPr>
        <p:grpSpPr>
          <a:xfrm>
            <a:off x="107280" y="98640"/>
            <a:ext cx="8974080" cy="1395720"/>
            <a:chOff x="107280" y="98640"/>
            <a:chExt cx="8974080" cy="1395720"/>
          </a:xfrm>
        </p:grpSpPr>
        <p:sp>
          <p:nvSpPr>
            <p:cNvPr id="55" name="Заголовок 5"/>
            <p:cNvSpPr/>
            <p:nvPr/>
          </p:nvSpPr>
          <p:spPr>
            <a:xfrm>
              <a:off x="1624680" y="190440"/>
              <a:ext cx="6989040" cy="1053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rm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ru-RU" sz="2000" b="1" strike="noStrike" spc="-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Северо-Западное управление </a:t>
              </a:r>
              <a:r>
                <a:rPr sz="2000"/>
                <a:t/>
              </a:r>
              <a:br>
                <a:rPr sz="2000"/>
              </a:br>
              <a:r>
                <a:rPr lang="ru-RU" sz="2000" b="1" strike="noStrike" spc="-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Ростехнадзора </a:t>
              </a:r>
              <a:endParaRPr lang="ru-RU" sz="20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cxnSp>
          <p:nvCxnSpPr>
            <p:cNvPr id="56" name="Прямая соединительная линия 7"/>
            <p:cNvCxnSpPr/>
            <p:nvPr/>
          </p:nvCxnSpPr>
          <p:spPr>
            <a:xfrm>
              <a:off x="107280" y="1407600"/>
              <a:ext cx="8974440" cy="10080"/>
            </a:xfrm>
            <a:prstGeom prst="straightConnector1">
              <a:avLst/>
            </a:prstGeom>
            <a:ln w="76200">
              <a:solidFill>
                <a:srgbClr val="FF0000"/>
              </a:solidFill>
              <a:round/>
            </a:ln>
          </p:spPr>
        </p:cxnSp>
        <p:cxnSp>
          <p:nvCxnSpPr>
            <p:cNvPr id="57" name="Прямая соединительная линия 8"/>
            <p:cNvCxnSpPr/>
            <p:nvPr/>
          </p:nvCxnSpPr>
          <p:spPr>
            <a:xfrm>
              <a:off x="107280" y="1484640"/>
              <a:ext cx="8974440" cy="10080"/>
            </a:xfrm>
            <a:prstGeom prst="straightConnector1">
              <a:avLst/>
            </a:prstGeom>
            <a:ln w="76200">
              <a:solidFill>
                <a:srgbClr val="00B050"/>
              </a:solidFill>
              <a:round/>
            </a:ln>
          </p:spPr>
        </p:cxnSp>
        <p:pic>
          <p:nvPicPr>
            <p:cNvPr id="58" name="Picture 2"/>
            <p:cNvPicPr/>
            <p:nvPr/>
          </p:nvPicPr>
          <p:blipFill>
            <a:blip r:embed="rId3"/>
            <a:stretch/>
          </p:blipFill>
          <p:spPr>
            <a:xfrm>
              <a:off x="565920" y="98640"/>
              <a:ext cx="907560" cy="11451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59" name="Прямоугольник 10"/>
          <p:cNvSpPr/>
          <p:nvPr/>
        </p:nvSpPr>
        <p:spPr>
          <a:xfrm>
            <a:off x="4356000" y="6381360"/>
            <a:ext cx="4561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				</a:t>
            </a:r>
            <a:r>
              <a:rPr lang="ru-RU" sz="1600" b="0" strike="noStrike" spc="-1">
                <a:solidFill>
                  <a:srgbClr val="BFBFBF"/>
                </a:solidFill>
                <a:latin typeface="Times New Roman"/>
                <a:ea typeface="DejaVu Sans"/>
              </a:rPr>
              <a:t>Слайд 3</a:t>
            </a:r>
            <a:endParaRPr lang="ru-RU" sz="16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60" name="TextBox 2"/>
          <p:cNvSpPr/>
          <p:nvPr/>
        </p:nvSpPr>
        <p:spPr>
          <a:xfrm>
            <a:off x="360000" y="1800000"/>
            <a:ext cx="8468280" cy="4753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Федеральный закон от 27.07.2010 № 190-ФЗ «О теплоснабжении»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Федеральный закон устанавливает правовые основы экономических отношений, возникающих в связи с производством, передачей, потреблением тепловой энергии, тепловой мощности, теплоносителя с использованием систем теплоснабжения, созданием, функционированием и развитием таких систем, а также определяет полномочия органов государственной власти, органов местного самоуправления по регулированию и контролю в сфере теплоснабжения, права и обязанности потребителей тепловой энергии, теплоснабжающих организаций, теплосетевых организаций, владельцев тепловых сетей, не являющихся теплосетевыми организациями.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Федеральным законом от 08.08.2024 № 311 </a:t>
            </a:r>
            <a:r>
              <a:rPr sz="1800"/>
              <a:t/>
            </a:r>
            <a:br>
              <a:rPr sz="1800"/>
            </a:b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«О внесении изменений в Федеральный закон «О теплоснабжении» и отдельные законодательные акты Российской Федерации»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Изменения в Федеральный закон вступят в силу с 01.03.2025.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Группа 2"/>
          <p:cNvGrpSpPr/>
          <p:nvPr/>
        </p:nvGrpSpPr>
        <p:grpSpPr>
          <a:xfrm>
            <a:off x="107280" y="98640"/>
            <a:ext cx="8974080" cy="1395720"/>
            <a:chOff x="107280" y="98640"/>
            <a:chExt cx="8974080" cy="1395720"/>
          </a:xfrm>
        </p:grpSpPr>
        <p:sp>
          <p:nvSpPr>
            <p:cNvPr id="62" name="Заголовок 1"/>
            <p:cNvSpPr/>
            <p:nvPr/>
          </p:nvSpPr>
          <p:spPr>
            <a:xfrm>
              <a:off x="1624680" y="190440"/>
              <a:ext cx="6989040" cy="1053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rm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ru-RU" sz="2000" b="1" strike="noStrike" spc="-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Северо-Западное управление </a:t>
              </a:r>
              <a:r>
                <a:rPr sz="2000"/>
                <a:t/>
              </a:r>
              <a:br>
                <a:rPr sz="2000"/>
              </a:br>
              <a:r>
                <a:rPr lang="ru-RU" sz="2000" b="1" strike="noStrike" spc="-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Ростехнадзора </a:t>
              </a:r>
              <a:endParaRPr lang="ru-RU" sz="20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cxnSp>
          <p:nvCxnSpPr>
            <p:cNvPr id="63" name="Прямая соединительная линия 1"/>
            <p:cNvCxnSpPr/>
            <p:nvPr/>
          </p:nvCxnSpPr>
          <p:spPr>
            <a:xfrm>
              <a:off x="107280" y="1407600"/>
              <a:ext cx="8974440" cy="10080"/>
            </a:xfrm>
            <a:prstGeom prst="straightConnector1">
              <a:avLst/>
            </a:prstGeom>
            <a:ln w="76200">
              <a:solidFill>
                <a:srgbClr val="FF0000"/>
              </a:solidFill>
              <a:round/>
            </a:ln>
          </p:spPr>
        </p:cxnSp>
        <p:cxnSp>
          <p:nvCxnSpPr>
            <p:cNvPr id="64" name="Прямая соединительная линия 2"/>
            <p:cNvCxnSpPr/>
            <p:nvPr/>
          </p:nvCxnSpPr>
          <p:spPr>
            <a:xfrm>
              <a:off x="107280" y="1484640"/>
              <a:ext cx="8974440" cy="10080"/>
            </a:xfrm>
            <a:prstGeom prst="straightConnector1">
              <a:avLst/>
            </a:prstGeom>
            <a:ln w="76200">
              <a:solidFill>
                <a:srgbClr val="00B050"/>
              </a:solidFill>
              <a:round/>
            </a:ln>
          </p:spPr>
        </p:cxnSp>
        <p:pic>
          <p:nvPicPr>
            <p:cNvPr id="65" name="Picture 1"/>
            <p:cNvPicPr/>
            <p:nvPr/>
          </p:nvPicPr>
          <p:blipFill>
            <a:blip r:embed="rId3"/>
            <a:stretch/>
          </p:blipFill>
          <p:spPr>
            <a:xfrm>
              <a:off x="565920" y="98640"/>
              <a:ext cx="907560" cy="11451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66" name="Прямоугольник 1"/>
          <p:cNvSpPr/>
          <p:nvPr/>
        </p:nvSpPr>
        <p:spPr>
          <a:xfrm>
            <a:off x="4356000" y="6381360"/>
            <a:ext cx="4561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				</a:t>
            </a:r>
            <a:r>
              <a:rPr lang="ru-RU" sz="1600" b="0" strike="noStrike" spc="-1">
                <a:solidFill>
                  <a:srgbClr val="BFBFBF"/>
                </a:solidFill>
                <a:latin typeface="Times New Roman"/>
                <a:ea typeface="DejaVu Sans"/>
              </a:rPr>
              <a:t>Слайд 3</a:t>
            </a:r>
            <a:endParaRPr lang="ru-RU" sz="16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67" name="TextBox 1"/>
          <p:cNvSpPr/>
          <p:nvPr/>
        </p:nvSpPr>
        <p:spPr>
          <a:xfrm>
            <a:off x="360000" y="1863000"/>
            <a:ext cx="8468280" cy="457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Основные изменения внесенные в закон «О теплоснабжении»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marL="216000" indent="-21600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Расширены полномочия Правительства Российской Федерации в сфере теплоснабжения - добавлено «утверждение правил организации теплоснабжения, включая критерии надежности теплоснабжения потребителей».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marL="216000" indent="-21600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marL="216000" indent="-21600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Дополнены условия договорных взаимоотношений по договору  теплоснабжения - установлена необходимость проведения мероприятий по наладке тепловых сетей, внутридомовых сетей и теплопотребляющих установок.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marL="216000" indent="-21600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marL="216000" indent="-21600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Изменена статья 20 «Проверка готовности к отопительному периоду» Федерального закона от 27.07.2010 № 190-ФЗ «О теплоснабжении». 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marL="216000" indent="-21600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marL="216000" indent="-21600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Дополнен перечень профилактических мероприятий при осуществлении федерального государственного энергетического надзора в сфере теплоснабжения такими мероприятиями как консультирование и профилактический визит.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600" b="0" strike="noStrike" spc="-1">
              <a:solidFill>
                <a:srgbClr val="000000"/>
              </a:solidFill>
              <a:latin typeface="Open Sans"/>
            </a:endParaRPr>
          </a:p>
          <a:p>
            <a:pPr marL="216000" indent="-21600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Группа 3"/>
          <p:cNvGrpSpPr/>
          <p:nvPr/>
        </p:nvGrpSpPr>
        <p:grpSpPr>
          <a:xfrm>
            <a:off x="107280" y="98640"/>
            <a:ext cx="8974080" cy="1395720"/>
            <a:chOff x="107280" y="98640"/>
            <a:chExt cx="8974080" cy="1395720"/>
          </a:xfrm>
        </p:grpSpPr>
        <p:sp>
          <p:nvSpPr>
            <p:cNvPr id="69" name="Заголовок 2"/>
            <p:cNvSpPr/>
            <p:nvPr/>
          </p:nvSpPr>
          <p:spPr>
            <a:xfrm>
              <a:off x="1624680" y="190440"/>
              <a:ext cx="6989040" cy="1053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rm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ru-RU" sz="2000" b="1" strike="noStrike" spc="-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Северо-Западное управление </a:t>
              </a:r>
              <a:r>
                <a:rPr sz="2000"/>
                <a:t/>
              </a:r>
              <a:br>
                <a:rPr sz="2000"/>
              </a:br>
              <a:r>
                <a:rPr lang="ru-RU" sz="2000" b="1" strike="noStrike" spc="-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Ростехнадзора </a:t>
              </a:r>
              <a:endParaRPr lang="ru-RU" sz="20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cxnSp>
          <p:nvCxnSpPr>
            <p:cNvPr id="70" name="Прямая соединительная линия 5"/>
            <p:cNvCxnSpPr/>
            <p:nvPr/>
          </p:nvCxnSpPr>
          <p:spPr>
            <a:xfrm>
              <a:off x="107280" y="1407600"/>
              <a:ext cx="8974440" cy="10080"/>
            </a:xfrm>
            <a:prstGeom prst="straightConnector1">
              <a:avLst/>
            </a:prstGeom>
            <a:ln w="76200">
              <a:solidFill>
                <a:srgbClr val="FF0000"/>
              </a:solidFill>
              <a:round/>
            </a:ln>
          </p:spPr>
        </p:cxnSp>
        <p:cxnSp>
          <p:nvCxnSpPr>
            <p:cNvPr id="71" name="Прямая соединительная линия 6"/>
            <p:cNvCxnSpPr/>
            <p:nvPr/>
          </p:nvCxnSpPr>
          <p:spPr>
            <a:xfrm>
              <a:off x="107280" y="1484640"/>
              <a:ext cx="8974440" cy="10080"/>
            </a:xfrm>
            <a:prstGeom prst="straightConnector1">
              <a:avLst/>
            </a:prstGeom>
            <a:ln w="76200">
              <a:solidFill>
                <a:srgbClr val="00B050"/>
              </a:solidFill>
              <a:round/>
            </a:ln>
          </p:spPr>
        </p:cxnSp>
        <p:pic>
          <p:nvPicPr>
            <p:cNvPr id="72" name="Picture 5"/>
            <p:cNvPicPr/>
            <p:nvPr/>
          </p:nvPicPr>
          <p:blipFill>
            <a:blip r:embed="rId3"/>
            <a:stretch/>
          </p:blipFill>
          <p:spPr>
            <a:xfrm>
              <a:off x="565920" y="98640"/>
              <a:ext cx="907560" cy="11451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73" name="Прямоугольник 2"/>
          <p:cNvSpPr/>
          <p:nvPr/>
        </p:nvSpPr>
        <p:spPr>
          <a:xfrm>
            <a:off x="4356000" y="6381360"/>
            <a:ext cx="4561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				</a:t>
            </a:r>
            <a:r>
              <a:rPr lang="ru-RU" sz="1600" b="0" strike="noStrike" spc="-1">
                <a:solidFill>
                  <a:srgbClr val="BFBFBF"/>
                </a:solidFill>
                <a:latin typeface="Times New Roman"/>
                <a:ea typeface="DejaVu Sans"/>
              </a:rPr>
              <a:t>Слайд 3</a:t>
            </a:r>
            <a:endParaRPr lang="ru-RU" sz="16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74" name="TextBox 3"/>
          <p:cNvSpPr/>
          <p:nvPr/>
        </p:nvSpPr>
        <p:spPr>
          <a:xfrm>
            <a:off x="531720" y="2520000"/>
            <a:ext cx="8468280" cy="4204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1. Изменен перечень лиц, которые должны обеспечить готовность к отопительному периоду.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2. Законодательно закреплена необходимость выполнения требований промышленной безопасности при подготовке к отопительному периоду.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3. Установлена административная ответственность за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неустранение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нарушений, указанных в акте, содержащем оценку обеспечения готовности к отопительному периоду для за неполучения акта готовности  для лиц, которые должны обеспечить готовность к отопительному периоду.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4.  Изменены и уточнены критерии оценки готовности к отопительному периоду для лиц, которые должны обеспечить готовность к отопительному периоду. 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75" name="TextBox 76"/>
          <p:cNvSpPr/>
          <p:nvPr/>
        </p:nvSpPr>
        <p:spPr>
          <a:xfrm>
            <a:off x="495000" y="1620000"/>
            <a:ext cx="8324640" cy="84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Статья 20 «Проверка готовности к отопительному периоду» Федерального закона от 27.07.2010 № 190-ФЗ «О теплоснабжении»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5"/>
          <p:cNvGrpSpPr/>
          <p:nvPr/>
        </p:nvGrpSpPr>
        <p:grpSpPr>
          <a:xfrm>
            <a:off x="107280" y="98640"/>
            <a:ext cx="8974080" cy="1395720"/>
            <a:chOff x="107280" y="98640"/>
            <a:chExt cx="8974080" cy="1395720"/>
          </a:xfrm>
        </p:grpSpPr>
        <p:sp>
          <p:nvSpPr>
            <p:cNvPr id="77" name="Заголовок 4"/>
            <p:cNvSpPr/>
            <p:nvPr/>
          </p:nvSpPr>
          <p:spPr>
            <a:xfrm>
              <a:off x="1624680" y="190440"/>
              <a:ext cx="6989040" cy="1053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rm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ru-RU" sz="2000" b="1" strike="noStrike" spc="-1" dirty="0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Северо-Западное управление </a:t>
              </a:r>
              <a:r>
                <a:rPr sz="2000" dirty="0"/>
                <a:t/>
              </a:r>
              <a:br>
                <a:rPr sz="2000" dirty="0"/>
              </a:br>
              <a:r>
                <a:rPr lang="ru-RU" sz="2000" b="1" strike="noStrike" spc="-1" dirty="0" err="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Ростехнадзора</a:t>
              </a:r>
              <a:r>
                <a:rPr lang="ru-RU" sz="2000" b="1" strike="noStrike" spc="-1" dirty="0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 </a:t>
              </a:r>
              <a:endParaRPr lang="ru-RU" sz="20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cxnSp>
          <p:nvCxnSpPr>
            <p:cNvPr id="78" name="Прямая соединительная линия 9"/>
            <p:cNvCxnSpPr/>
            <p:nvPr/>
          </p:nvCxnSpPr>
          <p:spPr>
            <a:xfrm>
              <a:off x="107280" y="1407600"/>
              <a:ext cx="8974440" cy="10080"/>
            </a:xfrm>
            <a:prstGeom prst="straightConnector1">
              <a:avLst/>
            </a:prstGeom>
            <a:ln w="76200">
              <a:solidFill>
                <a:srgbClr val="FF0000"/>
              </a:solidFill>
              <a:round/>
            </a:ln>
          </p:spPr>
        </p:cxnSp>
        <p:cxnSp>
          <p:nvCxnSpPr>
            <p:cNvPr id="79" name="Прямая соединительная линия 11"/>
            <p:cNvCxnSpPr/>
            <p:nvPr/>
          </p:nvCxnSpPr>
          <p:spPr>
            <a:xfrm>
              <a:off x="107280" y="1484640"/>
              <a:ext cx="8974440" cy="10080"/>
            </a:xfrm>
            <a:prstGeom prst="straightConnector1">
              <a:avLst/>
            </a:prstGeom>
            <a:ln w="76200">
              <a:solidFill>
                <a:srgbClr val="00B050"/>
              </a:solidFill>
              <a:round/>
            </a:ln>
          </p:spPr>
        </p:cxnSp>
        <p:pic>
          <p:nvPicPr>
            <p:cNvPr id="80" name="Picture 8"/>
            <p:cNvPicPr/>
            <p:nvPr/>
          </p:nvPicPr>
          <p:blipFill>
            <a:blip r:embed="rId3"/>
            <a:stretch/>
          </p:blipFill>
          <p:spPr>
            <a:xfrm>
              <a:off x="565920" y="98640"/>
              <a:ext cx="907560" cy="11451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81" name="Прямоугольник 5"/>
          <p:cNvSpPr/>
          <p:nvPr/>
        </p:nvSpPr>
        <p:spPr>
          <a:xfrm>
            <a:off x="4356000" y="6381360"/>
            <a:ext cx="456192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				</a:t>
            </a: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5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82" name="TextBox 83"/>
          <p:cNvSpPr/>
          <p:nvPr/>
        </p:nvSpPr>
        <p:spPr>
          <a:xfrm>
            <a:off x="495000" y="1620000"/>
            <a:ext cx="8324640" cy="3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Оценка готовности муниципальных образований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83" name="Таблица 84"/>
          <p:cNvGraphicFramePr/>
          <p:nvPr>
            <p:extLst>
              <p:ext uri="{D42A27DB-BD31-4B8C-83A1-F6EECF244321}">
                <p14:modId xmlns:p14="http://schemas.microsoft.com/office/powerpoint/2010/main" val="1831147768"/>
              </p:ext>
            </p:extLst>
          </p:nvPr>
        </p:nvGraphicFramePr>
        <p:xfrm>
          <a:off x="286560" y="2182320"/>
          <a:ext cx="8775360" cy="3551280"/>
        </p:xfrm>
        <a:graphic>
          <a:graphicData uri="http://schemas.openxmlformats.org/drawingml/2006/table">
            <a:tbl>
              <a:tblPr/>
              <a:tblGrid>
                <a:gridCol w="4704840"/>
                <a:gridCol w="4070520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Требования по готовности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8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Редакция с 01.03.2025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Действующая редакция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33024">
                <a:tc>
                  <a:txBody>
                    <a:bodyPr/>
                    <a:lstStyle/>
                    <a:p>
                      <a:endParaRPr lang="ru-RU" sz="11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646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Наличие порядка (плана) действий по ликвидации последствий аварийных ситуаций в сфере теплоснабжения в муниципальном образовании с публикацией на официальном сайте муниципального образования в информационно-телекоммуникационной сети «Интернет». 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Наличие плана действий по ликвидации последствий аварийных ситуаций с применением электронного моделирования аварийных ситуаций,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46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Наличие утвержденной актуализированной схемы теплоснабжения.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Наличие системы мониторинга состояния системы теплоснабжения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062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Обеспечение подготовки к отопительному периоду бесхозяйных объектов теплоснабжения, с не определенной организацией по содержанию и обслуживанию.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Наличие механизма оперативно-диспетчерского управления в системе теплоснабжения.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4"/>
          <p:cNvGrpSpPr/>
          <p:nvPr/>
        </p:nvGrpSpPr>
        <p:grpSpPr>
          <a:xfrm>
            <a:off x="107280" y="98640"/>
            <a:ext cx="8974080" cy="1395720"/>
            <a:chOff x="107280" y="98640"/>
            <a:chExt cx="8974080" cy="1395720"/>
          </a:xfrm>
        </p:grpSpPr>
        <p:sp>
          <p:nvSpPr>
            <p:cNvPr id="85" name="Заголовок 3"/>
            <p:cNvSpPr/>
            <p:nvPr/>
          </p:nvSpPr>
          <p:spPr>
            <a:xfrm>
              <a:off x="1624680" y="190440"/>
              <a:ext cx="6989040" cy="1053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rm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ru-RU" sz="2000" b="1" strike="noStrike" spc="-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Северо-Западное управление </a:t>
              </a:r>
              <a:r>
                <a:rPr sz="2000"/>
                <a:t/>
              </a:r>
              <a:br>
                <a:rPr sz="2000"/>
              </a:br>
              <a:r>
                <a:rPr lang="ru-RU" sz="2000" b="1" strike="noStrike" spc="-1">
                  <a:solidFill>
                    <a:schemeClr val="accent3">
                      <a:lumMod val="75000"/>
                    </a:schemeClr>
                  </a:solidFill>
                  <a:latin typeface="Times New Roman"/>
                  <a:ea typeface="DejaVu Sans"/>
                </a:rPr>
                <a:t>Ростехнадзора </a:t>
              </a:r>
              <a:endParaRPr lang="ru-RU" sz="20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cxnSp>
          <p:nvCxnSpPr>
            <p:cNvPr id="86" name="Прямая соединительная линия 3"/>
            <p:cNvCxnSpPr/>
            <p:nvPr/>
          </p:nvCxnSpPr>
          <p:spPr>
            <a:xfrm>
              <a:off x="107280" y="1407600"/>
              <a:ext cx="8974440" cy="10080"/>
            </a:xfrm>
            <a:prstGeom prst="straightConnector1">
              <a:avLst/>
            </a:prstGeom>
            <a:ln w="76200">
              <a:solidFill>
                <a:srgbClr val="FF0000"/>
              </a:solidFill>
              <a:round/>
            </a:ln>
          </p:spPr>
        </p:cxnSp>
        <p:cxnSp>
          <p:nvCxnSpPr>
            <p:cNvPr id="87" name="Прямая соединительная линия 4"/>
            <p:cNvCxnSpPr/>
            <p:nvPr/>
          </p:nvCxnSpPr>
          <p:spPr>
            <a:xfrm>
              <a:off x="107280" y="1484640"/>
              <a:ext cx="8974440" cy="10080"/>
            </a:xfrm>
            <a:prstGeom prst="straightConnector1">
              <a:avLst/>
            </a:prstGeom>
            <a:ln w="76200">
              <a:solidFill>
                <a:srgbClr val="00B050"/>
              </a:solidFill>
              <a:round/>
            </a:ln>
          </p:spPr>
        </p:cxnSp>
        <p:pic>
          <p:nvPicPr>
            <p:cNvPr id="88" name="Picture 4"/>
            <p:cNvPicPr/>
            <p:nvPr/>
          </p:nvPicPr>
          <p:blipFill>
            <a:blip r:embed="rId3"/>
            <a:stretch/>
          </p:blipFill>
          <p:spPr>
            <a:xfrm>
              <a:off x="565920" y="98640"/>
              <a:ext cx="907560" cy="11451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89" name="Прямоугольник 4"/>
          <p:cNvSpPr/>
          <p:nvPr/>
        </p:nvSpPr>
        <p:spPr>
          <a:xfrm>
            <a:off x="4356000" y="6381360"/>
            <a:ext cx="456192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				</a:t>
            </a: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6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90" name="TextBox 4"/>
          <p:cNvSpPr/>
          <p:nvPr/>
        </p:nvSpPr>
        <p:spPr>
          <a:xfrm>
            <a:off x="360000" y="2520000"/>
            <a:ext cx="8468280" cy="3747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«Правила оценки готовности к отопительному периоду»</a:t>
            </a:r>
            <a:endParaRPr lang="ru-RU" sz="1800" b="1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будут заменены на «Правила обеспечения готовности к отопительному периоду» и «Порядок проведения оценки обеспечения готовности к отопительному периоду».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В проекте «Порядка проведения оценки обеспечения готовности к отопительному периоду» предусмотрена оценка готовности к отопительному периоду с применением оценочных листов с определением уровень готовности к отопительному периоду, с использованием индексов готовности к работе в отопительный период. 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Индексы готовности объектов предполагаются к определению расчетным способом в соответствии с формулами.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6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91" name="TextBox 5"/>
          <p:cNvSpPr/>
          <p:nvPr/>
        </p:nvSpPr>
        <p:spPr>
          <a:xfrm>
            <a:off x="495000" y="1620000"/>
            <a:ext cx="8324640" cy="84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«Правила оценки готовности к отопительному периоду», утвержденные приказом Минэнерго России  от 12.03.2013 № 103</a:t>
            </a: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547640" y="188640"/>
            <a:ext cx="7129080" cy="983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800" b="1" strike="noStrike" spc="-1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Федеральная служба по экологическому,  технологическому и атомному надзору </a:t>
            </a: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93" name="Прямая соединительная линия 10"/>
          <p:cNvCxnSpPr/>
          <p:nvPr/>
        </p:nvCxnSpPr>
        <p:spPr>
          <a:xfrm>
            <a:off x="0" y="1412640"/>
            <a:ext cx="9154080" cy="1008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pic>
        <p:nvPicPr>
          <p:cNvPr id="94" name="Picture 2"/>
          <p:cNvPicPr/>
          <p:nvPr/>
        </p:nvPicPr>
        <p:blipFill>
          <a:blip r:embed="rId2"/>
          <a:stretch/>
        </p:blipFill>
        <p:spPr>
          <a:xfrm>
            <a:off x="467640" y="188640"/>
            <a:ext cx="925920" cy="1069920"/>
          </a:xfrm>
          <a:prstGeom prst="rect">
            <a:avLst/>
          </a:prstGeom>
          <a:ln w="0">
            <a:noFill/>
          </a:ln>
        </p:spPr>
      </p:pic>
      <p:sp>
        <p:nvSpPr>
          <p:cNvPr id="95" name="Прямоугольник 3"/>
          <p:cNvSpPr/>
          <p:nvPr/>
        </p:nvSpPr>
        <p:spPr>
          <a:xfrm>
            <a:off x="882720" y="3421440"/>
            <a:ext cx="7838640" cy="100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spcBef>
                <a:spcPts val="2999"/>
              </a:spcBef>
            </a:pPr>
            <a:r>
              <a:rPr lang="ru-RU" sz="60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Спасибо за внимание</a:t>
            </a:r>
            <a:r>
              <a:rPr lang="en-US" sz="60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!</a:t>
            </a:r>
            <a:endParaRPr lang="ru-RU" sz="6000" b="0" strike="noStrike" spc="-1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96" name="Picture 2"/>
          <p:cNvPicPr/>
          <p:nvPr/>
        </p:nvPicPr>
        <p:blipFill>
          <a:blip r:embed="rId3"/>
          <a:stretch/>
        </p:blipFill>
        <p:spPr>
          <a:xfrm>
            <a:off x="1043640" y="1772640"/>
            <a:ext cx="2252160" cy="1825200"/>
          </a:xfrm>
          <a:prstGeom prst="rect">
            <a:avLst/>
          </a:prstGeom>
          <a:ln w="0">
            <a:noFill/>
          </a:ln>
        </p:spPr>
      </p:pic>
      <p:pic>
        <p:nvPicPr>
          <p:cNvPr id="97" name="Picture 3"/>
          <p:cNvPicPr/>
          <p:nvPr/>
        </p:nvPicPr>
        <p:blipFill>
          <a:blip r:embed="rId4"/>
          <a:stretch/>
        </p:blipFill>
        <p:spPr>
          <a:xfrm>
            <a:off x="5724000" y="4536720"/>
            <a:ext cx="2179080" cy="1818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1768</TotalTime>
  <Words>541</Words>
  <Application>Microsoft Office PowerPoint</Application>
  <PresentationFormat>Экран (4:3)</PresentationFormat>
  <Paragraphs>69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Федеральная служба по экологическому,  технологическому и атомному надзору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Бугоркова Инна Николаевна</dc:creator>
  <cp:lastModifiedBy>Литвин Михаил Валерьевич</cp:lastModifiedBy>
  <cp:revision>724</cp:revision>
  <cp:lastPrinted>2024-11-11T06:27:47Z</cp:lastPrinted>
  <dcterms:created xsi:type="dcterms:W3CDTF">2016-11-28T10:39:00Z</dcterms:created>
  <dcterms:modified xsi:type="dcterms:W3CDTF">2024-11-25T13:19:59Z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996495B25A474EA8AAE15617C5A43B5F_12</vt:lpwstr>
  </property>
  <property fmtid="{D5CDD505-2E9C-101B-9397-08002B2CF9AE}" pid="3" name="KSOProductBuildVer">
    <vt:lpwstr>1049-12.2.0.13266</vt:lpwstr>
  </property>
  <property fmtid="{D5CDD505-2E9C-101B-9397-08002B2CF9AE}" pid="4" name="Notes">
    <vt:i4>5</vt:i4>
  </property>
  <property fmtid="{D5CDD505-2E9C-101B-9397-08002B2CF9AE}" pid="5" name="PresentationFormat">
    <vt:lpwstr>Экран (4:3)</vt:lpwstr>
  </property>
  <property fmtid="{D5CDD505-2E9C-101B-9397-08002B2CF9AE}" pid="6" name="Slides">
    <vt:i4>6</vt:i4>
  </property>
</Properties>
</file>